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71" r:id="rId2"/>
    <p:sldId id="2733" r:id="rId3"/>
    <p:sldId id="2674" r:id="rId4"/>
    <p:sldId id="2734" r:id="rId5"/>
    <p:sldId id="2737" r:id="rId6"/>
    <p:sldId id="2738" r:id="rId7"/>
    <p:sldId id="2739" r:id="rId8"/>
    <p:sldId id="2676" r:id="rId9"/>
    <p:sldId id="2742" r:id="rId10"/>
    <p:sldId id="2740" r:id="rId11"/>
    <p:sldId id="2741" r:id="rId12"/>
    <p:sldId id="2735" r:id="rId13"/>
    <p:sldId id="2747" r:id="rId14"/>
    <p:sldId id="2746" r:id="rId15"/>
    <p:sldId id="2689" r:id="rId16"/>
    <p:sldId id="2743" r:id="rId17"/>
    <p:sldId id="2749" r:id="rId18"/>
    <p:sldId id="2748" r:id="rId19"/>
    <p:sldId id="2732" r:id="rId20"/>
    <p:sldId id="2736" r:id="rId21"/>
    <p:sldId id="2730" r:id="rId22"/>
    <p:sldId id="2744" r:id="rId23"/>
    <p:sldId id="2745" r:id="rId24"/>
    <p:sldId id="2704" r:id="rId2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2" orient="horz" pos="4320" userDrawn="1">
          <p15:clr>
            <a:srgbClr val="A4A3A4"/>
          </p15:clr>
        </p15:guide>
        <p15:guide id="35" pos="14470" userDrawn="1">
          <p15:clr>
            <a:srgbClr val="A4A3A4"/>
          </p15:clr>
        </p15:guide>
        <p15:guide id="49" pos="910" userDrawn="1">
          <p15:clr>
            <a:srgbClr val="A4A3A4"/>
          </p15:clr>
        </p15:guide>
        <p15:guide id="5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EAEAEA"/>
    <a:srgbClr val="FEFFFF"/>
    <a:srgbClr val="B99913"/>
    <a:srgbClr val="626162"/>
    <a:srgbClr val="445469"/>
    <a:srgbClr val="5A5A66"/>
    <a:srgbClr val="888789"/>
    <a:srgbClr val="000000"/>
    <a:srgbClr val="C4D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5" autoAdjust="0"/>
    <p:restoredTop sz="96182" autoAdjust="0"/>
  </p:normalViewPr>
  <p:slideViewPr>
    <p:cSldViewPr snapToGrid="0" snapToObjects="1">
      <p:cViewPr varScale="1">
        <p:scale>
          <a:sx n="35" d="100"/>
          <a:sy n="35" d="100"/>
        </p:scale>
        <p:origin x="1074" y="78"/>
      </p:cViewPr>
      <p:guideLst>
        <p:guide orient="horz" pos="4320"/>
        <p:guide pos="14470"/>
        <p:guide pos="910"/>
        <p:guide pos="767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64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006507A-4D8B-5C48-8AE3-C7A07B861A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006507A-4D8B-5C48-8AE3-C7A07B861A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182" y="-1"/>
            <a:ext cx="7029852" cy="11880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0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2227E0-22D1-A441-9838-524E2B7E2E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28122" y="0"/>
            <a:ext cx="744952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11057" y="564821"/>
            <a:ext cx="85817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‹nº›</a:t>
            </a:fld>
            <a:r>
              <a:rPr lang="id-ID" sz="2000" b="1" i="0" dirty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4" r:id="rId3"/>
    <p:sldLayoutId id="2147483892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asks.office.com/bandtec.com.br/pt-BR/Home/Planner/#/plantaskboard?groupId=a555cc36-9b82-41f3-b570-191a511dfe36&amp;planId=1E7DnZ66H06CGUEM4OUGUGQAH0yu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hyperlink" Target="https://portal.azure.com/#@bandtec.com.br/resource/subscriptions/c08afe1b-a17e-4a95-b765-e5ec3fc43c64/resourceGroups/recurso-bandtec/providers/Microsoft.Sql/servers/servidor01191028/databases/BancoProjeto/queryEdito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.png"/><Relationship Id="rId5" Type="http://schemas.openxmlformats.org/officeDocument/2006/relationships/hyperlink" Target="https://github.com/bandtec-2-semestre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4064916" y="6682005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7B6F014E-296C-4F07-B870-4D0772637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1" y="4645819"/>
            <a:ext cx="9044242" cy="21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4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-86162" y="0"/>
            <a:ext cx="907175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7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Canvas</a:t>
            </a:r>
            <a:endParaRPr lang="pt-BR" sz="6000" b="1" dirty="0">
              <a:solidFill>
                <a:schemeClr val="accent2">
                  <a:lumMod val="20000"/>
                  <a:lumOff val="8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639658D-2B7D-425D-9C15-049B849482EE}"/>
              </a:ext>
            </a:extLst>
          </p:cNvPr>
          <p:cNvGrpSpPr/>
          <p:nvPr/>
        </p:nvGrpSpPr>
        <p:grpSpPr>
          <a:xfrm>
            <a:off x="1592826" y="3869591"/>
            <a:ext cx="9071753" cy="5834848"/>
            <a:chOff x="1592826" y="3869591"/>
            <a:chExt cx="9071753" cy="583484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3E456DE-79E3-4C7F-9EAE-03B82855A65A}"/>
                </a:ext>
              </a:extLst>
            </p:cNvPr>
            <p:cNvSpPr/>
            <p:nvPr/>
          </p:nvSpPr>
          <p:spPr>
            <a:xfrm>
              <a:off x="1592826" y="3869591"/>
              <a:ext cx="9071753" cy="58348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578">
              <a:extLst>
                <a:ext uri="{FF2B5EF4-FFF2-40B4-BE49-F238E27FC236}">
                  <a16:creationId xmlns:a16="http://schemas.microsoft.com/office/drawing/2014/main" id="{90EC9A16-AF06-42F3-820C-58D29B5D26F4}"/>
                </a:ext>
              </a:extLst>
            </p:cNvPr>
            <p:cNvSpPr/>
            <p:nvPr/>
          </p:nvSpPr>
          <p:spPr>
            <a:xfrm>
              <a:off x="2437569" y="4736750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Proposta de Valor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A20811E-C7E8-4C9C-BC6C-553383D034F9}"/>
                </a:ext>
              </a:extLst>
            </p:cNvPr>
            <p:cNvSpPr txBox="1"/>
            <p:nvPr/>
          </p:nvSpPr>
          <p:spPr>
            <a:xfrm>
              <a:off x="2437569" y="5904347"/>
              <a:ext cx="764289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3FA88CC-833C-429E-8970-2ECA4D8CDCE2}"/>
              </a:ext>
            </a:extLst>
          </p:cNvPr>
          <p:cNvGrpSpPr/>
          <p:nvPr/>
        </p:nvGrpSpPr>
        <p:grpSpPr>
          <a:xfrm>
            <a:off x="12155069" y="1819326"/>
            <a:ext cx="9071753" cy="5834848"/>
            <a:chOff x="12155069" y="1819326"/>
            <a:chExt cx="9071753" cy="583484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9EF73BD-92B4-4B5A-9030-262F67B03FE9}"/>
                </a:ext>
              </a:extLst>
            </p:cNvPr>
            <p:cNvSpPr/>
            <p:nvPr/>
          </p:nvSpPr>
          <p:spPr>
            <a:xfrm>
              <a:off x="12155069" y="1819326"/>
              <a:ext cx="9071753" cy="58348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578">
              <a:extLst>
                <a:ext uri="{FF2B5EF4-FFF2-40B4-BE49-F238E27FC236}">
                  <a16:creationId xmlns:a16="http://schemas.microsoft.com/office/drawing/2014/main" id="{E02B457A-F3E5-4A28-BFFC-3D71A490B129}"/>
                </a:ext>
              </a:extLst>
            </p:cNvPr>
            <p:cNvSpPr/>
            <p:nvPr/>
          </p:nvSpPr>
          <p:spPr>
            <a:xfrm>
              <a:off x="12999812" y="2686485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Segmento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375E261-75AB-416C-814B-10B1229985C3}"/>
                </a:ext>
              </a:extLst>
            </p:cNvPr>
            <p:cNvSpPr txBox="1"/>
            <p:nvPr/>
          </p:nvSpPr>
          <p:spPr>
            <a:xfrm>
              <a:off x="12999812" y="3854082"/>
              <a:ext cx="764289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0ABC81E-2EF3-49C5-B9CA-532E705DCBAF}"/>
              </a:ext>
            </a:extLst>
          </p:cNvPr>
          <p:cNvGrpSpPr/>
          <p:nvPr/>
        </p:nvGrpSpPr>
        <p:grpSpPr>
          <a:xfrm>
            <a:off x="12155069" y="8521333"/>
            <a:ext cx="9071753" cy="4184995"/>
            <a:chOff x="12155069" y="8521333"/>
            <a:chExt cx="9071753" cy="4184995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8621491-CFE8-431E-AE70-5F75A3B77FF7}"/>
                </a:ext>
              </a:extLst>
            </p:cNvPr>
            <p:cNvSpPr/>
            <p:nvPr/>
          </p:nvSpPr>
          <p:spPr>
            <a:xfrm>
              <a:off x="12155069" y="8521333"/>
              <a:ext cx="9071753" cy="418499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ctangle 578">
              <a:extLst>
                <a:ext uri="{FF2B5EF4-FFF2-40B4-BE49-F238E27FC236}">
                  <a16:creationId xmlns:a16="http://schemas.microsoft.com/office/drawing/2014/main" id="{5E8C9A6F-D368-4BC5-B5F4-1C147468C5C7}"/>
                </a:ext>
              </a:extLst>
            </p:cNvPr>
            <p:cNvSpPr/>
            <p:nvPr/>
          </p:nvSpPr>
          <p:spPr>
            <a:xfrm>
              <a:off x="12999812" y="8995499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Recursos Chave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71AAC72-4DDE-48F8-AC1B-95C090DF5FD0}"/>
                </a:ext>
              </a:extLst>
            </p:cNvPr>
            <p:cNvSpPr txBox="1"/>
            <p:nvPr/>
          </p:nvSpPr>
          <p:spPr>
            <a:xfrm>
              <a:off x="12999812" y="10163096"/>
              <a:ext cx="764289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Servidor, Provedor de Internet, Plataforma Azure e funcionários.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25B52EF-9B46-430A-8C0E-3F4380452A31}"/>
              </a:ext>
            </a:extLst>
          </p:cNvPr>
          <p:cNvGrpSpPr/>
          <p:nvPr/>
        </p:nvGrpSpPr>
        <p:grpSpPr>
          <a:xfrm>
            <a:off x="1592826" y="10163096"/>
            <a:ext cx="9071753" cy="3088313"/>
            <a:chOff x="1592826" y="10163096"/>
            <a:chExt cx="9071753" cy="3088313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88BA6E33-1B01-4D4C-A6C5-867766E8353F}"/>
                </a:ext>
              </a:extLst>
            </p:cNvPr>
            <p:cNvSpPr/>
            <p:nvPr/>
          </p:nvSpPr>
          <p:spPr>
            <a:xfrm>
              <a:off x="1592826" y="10163096"/>
              <a:ext cx="9071753" cy="308831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ctangle 578">
              <a:extLst>
                <a:ext uri="{FF2B5EF4-FFF2-40B4-BE49-F238E27FC236}">
                  <a16:creationId xmlns:a16="http://schemas.microsoft.com/office/drawing/2014/main" id="{483C8C39-8B90-4770-A8ED-A0702EEFC3A3}"/>
                </a:ext>
              </a:extLst>
            </p:cNvPr>
            <p:cNvSpPr/>
            <p:nvPr/>
          </p:nvSpPr>
          <p:spPr>
            <a:xfrm>
              <a:off x="2437569" y="10478744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Parceiros Chave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3743911-0F66-4D20-A958-118D7B97F538}"/>
                </a:ext>
              </a:extLst>
            </p:cNvPr>
            <p:cNvSpPr txBox="1"/>
            <p:nvPr/>
          </p:nvSpPr>
          <p:spPr>
            <a:xfrm>
              <a:off x="2437569" y="11563479"/>
              <a:ext cx="764289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Condominios</a:t>
              </a:r>
              <a:endParaRPr lang="pt-BR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endParaRPr>
            </a:p>
            <a:p>
              <a:r>
                <a:rPr lang="pt-BR" sz="4400" dirty="0">
                  <a:solidFill>
                    <a:srgbClr val="FF0000"/>
                  </a:solidFill>
                  <a:latin typeface="Montserrat Bold"/>
                </a:rPr>
                <a:t>Empresas de Seguro (?)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188D1ABA-C1CE-47D6-A406-49AE69419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-86162" y="0"/>
            <a:ext cx="907175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7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Canvas</a:t>
            </a:r>
            <a:endParaRPr lang="pt-BR" sz="6000" b="1" dirty="0">
              <a:solidFill>
                <a:schemeClr val="accent2">
                  <a:lumMod val="20000"/>
                  <a:lumOff val="8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5F1E7F-6A32-4D48-AB89-7DA3513C9D60}"/>
              </a:ext>
            </a:extLst>
          </p:cNvPr>
          <p:cNvGrpSpPr/>
          <p:nvPr/>
        </p:nvGrpSpPr>
        <p:grpSpPr>
          <a:xfrm>
            <a:off x="1592826" y="3869591"/>
            <a:ext cx="9071753" cy="4835523"/>
            <a:chOff x="1592826" y="3869591"/>
            <a:chExt cx="9071753" cy="483552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3E456DE-79E3-4C7F-9EAE-03B82855A65A}"/>
                </a:ext>
              </a:extLst>
            </p:cNvPr>
            <p:cNvSpPr/>
            <p:nvPr/>
          </p:nvSpPr>
          <p:spPr>
            <a:xfrm>
              <a:off x="1592826" y="3869591"/>
              <a:ext cx="9071753" cy="483552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578">
              <a:extLst>
                <a:ext uri="{FF2B5EF4-FFF2-40B4-BE49-F238E27FC236}">
                  <a16:creationId xmlns:a16="http://schemas.microsoft.com/office/drawing/2014/main" id="{90EC9A16-AF06-42F3-820C-58D29B5D26F4}"/>
                </a:ext>
              </a:extLst>
            </p:cNvPr>
            <p:cNvSpPr/>
            <p:nvPr/>
          </p:nvSpPr>
          <p:spPr>
            <a:xfrm>
              <a:off x="2437569" y="4736750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Estrutura de Custos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A20811E-C7E8-4C9C-BC6C-553383D034F9}"/>
                </a:ext>
              </a:extLst>
            </p:cNvPr>
            <p:cNvSpPr txBox="1"/>
            <p:nvPr/>
          </p:nvSpPr>
          <p:spPr>
            <a:xfrm>
              <a:off x="2437569" y="5904347"/>
              <a:ext cx="764289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27C5900-6D6D-4D52-A992-1CBCA6CB49B0}"/>
              </a:ext>
            </a:extLst>
          </p:cNvPr>
          <p:cNvGrpSpPr/>
          <p:nvPr/>
        </p:nvGrpSpPr>
        <p:grpSpPr>
          <a:xfrm>
            <a:off x="12343567" y="7211806"/>
            <a:ext cx="9071753" cy="5834848"/>
            <a:chOff x="12343567" y="7211806"/>
            <a:chExt cx="9071753" cy="583484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9EF73BD-92B4-4B5A-9030-262F67B03FE9}"/>
                </a:ext>
              </a:extLst>
            </p:cNvPr>
            <p:cNvSpPr/>
            <p:nvPr/>
          </p:nvSpPr>
          <p:spPr>
            <a:xfrm>
              <a:off x="12343567" y="7211806"/>
              <a:ext cx="9071753" cy="58348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578">
              <a:extLst>
                <a:ext uri="{FF2B5EF4-FFF2-40B4-BE49-F238E27FC236}">
                  <a16:creationId xmlns:a16="http://schemas.microsoft.com/office/drawing/2014/main" id="{E02B457A-F3E5-4A28-BFFC-3D71A490B129}"/>
                </a:ext>
              </a:extLst>
            </p:cNvPr>
            <p:cNvSpPr/>
            <p:nvPr/>
          </p:nvSpPr>
          <p:spPr>
            <a:xfrm>
              <a:off x="13188310" y="8078965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Atividade Chave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375E261-75AB-416C-814B-10B1229985C3}"/>
                </a:ext>
              </a:extLst>
            </p:cNvPr>
            <p:cNvSpPr txBox="1"/>
            <p:nvPr/>
          </p:nvSpPr>
          <p:spPr>
            <a:xfrm>
              <a:off x="13188310" y="9246562"/>
              <a:ext cx="764289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32488A1-D42D-40F1-A2F6-46371E8A5A66}"/>
              </a:ext>
            </a:extLst>
          </p:cNvPr>
          <p:cNvGrpSpPr/>
          <p:nvPr/>
        </p:nvGrpSpPr>
        <p:grpSpPr>
          <a:xfrm>
            <a:off x="1592826" y="9704439"/>
            <a:ext cx="9071753" cy="3342215"/>
            <a:chOff x="1592826" y="9704439"/>
            <a:chExt cx="9071753" cy="334221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D2C381B-76D5-4A8C-9936-C3573129D29C}"/>
                </a:ext>
              </a:extLst>
            </p:cNvPr>
            <p:cNvSpPr/>
            <p:nvPr/>
          </p:nvSpPr>
          <p:spPr>
            <a:xfrm>
              <a:off x="1592826" y="9704439"/>
              <a:ext cx="9071753" cy="334221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ctangle 578">
              <a:extLst>
                <a:ext uri="{FF2B5EF4-FFF2-40B4-BE49-F238E27FC236}">
                  <a16:creationId xmlns:a16="http://schemas.microsoft.com/office/drawing/2014/main" id="{8F66181B-8D18-4290-8E0A-EA8C56FC3D37}"/>
                </a:ext>
              </a:extLst>
            </p:cNvPr>
            <p:cNvSpPr/>
            <p:nvPr/>
          </p:nvSpPr>
          <p:spPr>
            <a:xfrm>
              <a:off x="2437569" y="10044222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Fonte de Renda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9122A7B-8569-4885-A49E-25AA84DA55B2}"/>
                </a:ext>
              </a:extLst>
            </p:cNvPr>
            <p:cNvSpPr txBox="1"/>
            <p:nvPr/>
          </p:nvSpPr>
          <p:spPr>
            <a:xfrm>
              <a:off x="2437569" y="11211819"/>
              <a:ext cx="764289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Licença de Software e suporte técnico e pago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6F8E3A8-AB39-46C4-A923-AD4E1AD3272A}"/>
              </a:ext>
            </a:extLst>
          </p:cNvPr>
          <p:cNvGrpSpPr/>
          <p:nvPr/>
        </p:nvGrpSpPr>
        <p:grpSpPr>
          <a:xfrm>
            <a:off x="12343567" y="1719352"/>
            <a:ext cx="9071753" cy="4184995"/>
            <a:chOff x="12343567" y="1719352"/>
            <a:chExt cx="9071753" cy="4184995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6FAF810C-BA5B-4FD9-BFBB-A4D3F59BD681}"/>
                </a:ext>
              </a:extLst>
            </p:cNvPr>
            <p:cNvSpPr/>
            <p:nvPr/>
          </p:nvSpPr>
          <p:spPr>
            <a:xfrm>
              <a:off x="12343567" y="1719352"/>
              <a:ext cx="9071753" cy="418499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ctangle 578">
              <a:extLst>
                <a:ext uri="{FF2B5EF4-FFF2-40B4-BE49-F238E27FC236}">
                  <a16:creationId xmlns:a16="http://schemas.microsoft.com/office/drawing/2014/main" id="{E983CE15-D239-46E0-8501-C29DDF74457C}"/>
                </a:ext>
              </a:extLst>
            </p:cNvPr>
            <p:cNvSpPr/>
            <p:nvPr/>
          </p:nvSpPr>
          <p:spPr>
            <a:xfrm>
              <a:off x="13188310" y="2193518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Canais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9B87A4B-44A6-4B21-9524-13DBA3EAC728}"/>
                </a:ext>
              </a:extLst>
            </p:cNvPr>
            <p:cNvSpPr txBox="1"/>
            <p:nvPr/>
          </p:nvSpPr>
          <p:spPr>
            <a:xfrm>
              <a:off x="13188310" y="3361115"/>
              <a:ext cx="764289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SAC 24/7</a:t>
              </a:r>
            </a:p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Service Desk</a:t>
              </a:r>
            </a:p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Site </a:t>
              </a:r>
              <a:r>
                <a:rPr lang="pt-BR" sz="44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Institucinal</a:t>
              </a:r>
              <a:endParaRPr lang="pt-BR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endParaRP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565FD5C6-1FD6-4347-ACF6-98BAFF30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F1913B-DDE5-46E6-9336-E318FA3D7C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77" y="-176982"/>
            <a:ext cx="15392058" cy="13716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1248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 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de Solução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9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BPMN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8D00E6-C110-4465-8091-7934764AF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58" y="1450289"/>
            <a:ext cx="17419638" cy="113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1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2686CE-99D4-4A16-A5E7-B6B4EC0C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13" y="1259380"/>
            <a:ext cx="14015603" cy="115864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8029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 de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Caso de Uso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3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390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Requisitos</a:t>
            </a:r>
            <a:endParaRPr lang="en-US" sz="6000" b="1" dirty="0">
              <a:solidFill>
                <a:schemeClr val="accent3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31C8CA-105D-45B9-8B74-85B86EA4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27" y="4333062"/>
            <a:ext cx="24779486" cy="93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6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6BA338D-195C-4BD0-8BDA-E3784AA9E0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7" y="291784"/>
            <a:ext cx="17177496" cy="127777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10806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</a:t>
            </a:r>
            <a:r>
              <a:rPr lang="en-US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de Banco de Dados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B5C7B9-15E1-47BD-A1BF-0B4847538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666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Site 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Institucional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5C9C492-E827-48CD-92CD-1259BCC60159}"/>
              </a:ext>
            </a:extLst>
          </p:cNvPr>
          <p:cNvGrpSpPr/>
          <p:nvPr/>
        </p:nvGrpSpPr>
        <p:grpSpPr>
          <a:xfrm>
            <a:off x="7098057" y="0"/>
            <a:ext cx="17279594" cy="13494326"/>
            <a:chOff x="8965838" y="0"/>
            <a:chExt cx="13393758" cy="1045972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3F6D140-8161-458B-B0BE-87458B7C1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647"/>
            <a:stretch/>
          </p:blipFill>
          <p:spPr>
            <a:xfrm>
              <a:off x="8965839" y="0"/>
              <a:ext cx="13393757" cy="6292707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FD0FE59-890F-499F-9029-CBB19C241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672" b="55877"/>
            <a:stretch/>
          </p:blipFill>
          <p:spPr>
            <a:xfrm>
              <a:off x="8965838" y="6292707"/>
              <a:ext cx="13393757" cy="4167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590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000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Protótipos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4D8BD8-4F66-4EA4-9072-838A44C3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75" y="1500452"/>
            <a:ext cx="18164175" cy="11430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4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EE95661-6E30-48CD-B906-549D5D336C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r="-442" b="-3991"/>
          <a:stretch/>
        </p:blipFill>
        <p:spPr>
          <a:xfrm>
            <a:off x="-1" y="0"/>
            <a:ext cx="24377650" cy="13716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2A63216-8B4E-134A-A957-D6446394B454}"/>
              </a:ext>
            </a:extLst>
          </p:cNvPr>
          <p:cNvSpPr/>
          <p:nvPr/>
        </p:nvSpPr>
        <p:spPr>
          <a:xfrm>
            <a:off x="1" y="-19368"/>
            <a:ext cx="24377650" cy="137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D771A-0858-C54A-B898-4130E5689CB7}"/>
              </a:ext>
            </a:extLst>
          </p:cNvPr>
          <p:cNvSpPr txBox="1"/>
          <p:nvPr/>
        </p:nvSpPr>
        <p:spPr>
          <a:xfrm>
            <a:off x="7896023" y="6305820"/>
            <a:ext cx="109119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DEMONSTRAÇÃO</a:t>
            </a:r>
          </a:p>
        </p:txBody>
      </p:sp>
      <p:sp>
        <p:nvSpPr>
          <p:cNvPr id="15" name="Shape 2560">
            <a:extLst>
              <a:ext uri="{FF2B5EF4-FFF2-40B4-BE49-F238E27FC236}">
                <a16:creationId xmlns:a16="http://schemas.microsoft.com/office/drawing/2014/main" id="{DBCC55C5-C0BC-4DD8-A9AA-594210BCAF0F}"/>
              </a:ext>
            </a:extLst>
          </p:cNvPr>
          <p:cNvSpPr/>
          <p:nvPr/>
        </p:nvSpPr>
        <p:spPr>
          <a:xfrm>
            <a:off x="4710287" y="5742661"/>
            <a:ext cx="2439874" cy="2439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FF011-E557-0242-A16D-8546393C0B61}"/>
              </a:ext>
            </a:extLst>
          </p:cNvPr>
          <p:cNvGrpSpPr/>
          <p:nvPr/>
        </p:nvGrpSpPr>
        <p:grpSpPr>
          <a:xfrm>
            <a:off x="1947296" y="3605652"/>
            <a:ext cx="12327349" cy="1838284"/>
            <a:chOff x="6177438" y="4010721"/>
            <a:chExt cx="12327349" cy="1838284"/>
          </a:xfrm>
        </p:grpSpPr>
        <p:sp>
          <p:nvSpPr>
            <p:cNvPr id="9" name="TextBox 8"/>
            <p:cNvSpPr txBox="1"/>
            <p:nvPr/>
          </p:nvSpPr>
          <p:spPr>
            <a:xfrm>
              <a:off x="6177438" y="4525566"/>
              <a:ext cx="1232734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8000" b="1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Monitoração de Sistemas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CB0A-8073-CF41-B4A5-10EE6A4C7A93}"/>
                </a:ext>
              </a:extLst>
            </p:cNvPr>
            <p:cNvSpPr txBox="1"/>
            <p:nvPr/>
          </p:nvSpPr>
          <p:spPr>
            <a:xfrm>
              <a:off x="6263163" y="4010721"/>
              <a:ext cx="5742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spc="30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BANDTEC – DIGITAL SCHOOL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852E5037-8404-41CE-8271-3B5ACA7A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7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666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Ferramentas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DBE62-E705-FC4E-AC1F-BC0BF37E8DEB}"/>
              </a:ext>
            </a:extLst>
          </p:cNvPr>
          <p:cNvSpPr/>
          <p:nvPr/>
        </p:nvSpPr>
        <p:spPr>
          <a:xfrm>
            <a:off x="13953067" y="0"/>
            <a:ext cx="10424581" cy="12067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D5901E8-4A63-4718-9CCE-E863BF60C897}"/>
              </a:ext>
            </a:extLst>
          </p:cNvPr>
          <p:cNvGrpSpPr/>
          <p:nvPr/>
        </p:nvGrpSpPr>
        <p:grpSpPr>
          <a:xfrm>
            <a:off x="2077734" y="5621037"/>
            <a:ext cx="3120285" cy="3408983"/>
            <a:chOff x="6377555" y="2064307"/>
            <a:chExt cx="1670782" cy="2058425"/>
          </a:xfrm>
        </p:grpSpPr>
        <p:pic>
          <p:nvPicPr>
            <p:cNvPr id="16" name="Picture 2" descr="Resultado de imagem para azure png">
              <a:hlinkClick r:id="rId2"/>
              <a:extLst>
                <a:ext uri="{FF2B5EF4-FFF2-40B4-BE49-F238E27FC236}">
                  <a16:creationId xmlns:a16="http://schemas.microsoft.com/office/drawing/2014/main" id="{8B60DB66-F39F-40F0-ABBD-E93C1F928A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9" t="22781"/>
            <a:stretch/>
          </p:blipFill>
          <p:spPr bwMode="auto">
            <a:xfrm>
              <a:off x="6377555" y="3524729"/>
              <a:ext cx="1627844" cy="598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Resultado de imagem para azure png">
              <a:hlinkClick r:id="rId2"/>
              <a:extLst>
                <a:ext uri="{FF2B5EF4-FFF2-40B4-BE49-F238E27FC236}">
                  <a16:creationId xmlns:a16="http://schemas.microsoft.com/office/drawing/2014/main" id="{A2BAD829-0603-42CC-845D-5170AFB39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761"/>
            <a:stretch/>
          </p:blipFill>
          <p:spPr bwMode="auto">
            <a:xfrm>
              <a:off x="6420492" y="2064307"/>
              <a:ext cx="1627845" cy="1199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E48D6AE-D909-4208-95B7-F1AC34884088}"/>
              </a:ext>
            </a:extLst>
          </p:cNvPr>
          <p:cNvGrpSpPr/>
          <p:nvPr/>
        </p:nvGrpSpPr>
        <p:grpSpPr>
          <a:xfrm>
            <a:off x="15729424" y="5282883"/>
            <a:ext cx="3822346" cy="3561601"/>
            <a:chOff x="3377131" y="1972153"/>
            <a:chExt cx="2046706" cy="2150579"/>
          </a:xfrm>
        </p:grpSpPr>
        <p:pic>
          <p:nvPicPr>
            <p:cNvPr id="19" name="Picture 8" descr="Resultado de imagem para github icon">
              <a:hlinkClick r:id="rId5"/>
              <a:extLst>
                <a:ext uri="{FF2B5EF4-FFF2-40B4-BE49-F238E27FC236}">
                  <a16:creationId xmlns:a16="http://schemas.microsoft.com/office/drawing/2014/main" id="{B856B74D-868F-4A22-902D-E03A6B1B0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116" y="1972153"/>
              <a:ext cx="1452770" cy="1452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Resultado de imagem para github icon">
              <a:extLst>
                <a:ext uri="{FF2B5EF4-FFF2-40B4-BE49-F238E27FC236}">
                  <a16:creationId xmlns:a16="http://schemas.microsoft.com/office/drawing/2014/main" id="{B74699B6-FA70-483F-AAD2-30BAD8560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131" y="3616765"/>
              <a:ext cx="2046706" cy="50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94A4045-D754-4053-9877-0C4CB3F0968E}"/>
              </a:ext>
            </a:extLst>
          </p:cNvPr>
          <p:cNvGrpSpPr/>
          <p:nvPr/>
        </p:nvGrpSpPr>
        <p:grpSpPr>
          <a:xfrm>
            <a:off x="7536867" y="5347760"/>
            <a:ext cx="4077352" cy="3955537"/>
            <a:chOff x="433147" y="1997296"/>
            <a:chExt cx="2183251" cy="2388447"/>
          </a:xfrm>
        </p:grpSpPr>
        <p:pic>
          <p:nvPicPr>
            <p:cNvPr id="22" name="Picture 2" descr="Resultado de imagem para planner microsoft icon">
              <a:hlinkClick r:id="rId8"/>
              <a:extLst>
                <a:ext uri="{FF2B5EF4-FFF2-40B4-BE49-F238E27FC236}">
                  <a16:creationId xmlns:a16="http://schemas.microsoft.com/office/drawing/2014/main" id="{D3E720A0-383F-44AF-8FF8-6001B83B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47" y="1997296"/>
              <a:ext cx="2183251" cy="1695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Imagem relacionada">
              <a:extLst>
                <a:ext uri="{FF2B5EF4-FFF2-40B4-BE49-F238E27FC236}">
                  <a16:creationId xmlns:a16="http://schemas.microsoft.com/office/drawing/2014/main" id="{01997267-A89F-412E-B733-E45B42AFB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9" t="41691" r="20256" b="33292"/>
            <a:stretch/>
          </p:blipFill>
          <p:spPr bwMode="auto">
            <a:xfrm>
              <a:off x="777659" y="3692954"/>
              <a:ext cx="1838739" cy="692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3F42EB77-719E-423C-9A79-25F08F8C3A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1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939063BE-3531-EB4B-ABC9-B1D3B55E7B3B}"/>
              </a:ext>
            </a:extLst>
          </p:cNvPr>
          <p:cNvSpPr/>
          <p:nvPr/>
        </p:nvSpPr>
        <p:spPr>
          <a:xfrm>
            <a:off x="10710626" y="13194"/>
            <a:ext cx="13667024" cy="13717954"/>
          </a:xfrm>
          <a:prstGeom prst="rect">
            <a:avLst/>
          </a:prstGeom>
          <a:solidFill>
            <a:srgbClr val="626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41665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HELP DESK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4824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PROCESSO DE ATENDIMENTO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1A4E4-A58D-F146-B8F0-0D84DDBC9EEE}"/>
              </a:ext>
            </a:extLst>
          </p:cNvPr>
          <p:cNvSpPr/>
          <p:nvPr/>
        </p:nvSpPr>
        <p:spPr>
          <a:xfrm>
            <a:off x="2018054" y="6966189"/>
            <a:ext cx="1193884" cy="11938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972E3DF-6956-ED4C-93EA-782B78B4BA14}"/>
              </a:ext>
            </a:extLst>
          </p:cNvPr>
          <p:cNvSpPr/>
          <p:nvPr/>
        </p:nvSpPr>
        <p:spPr>
          <a:xfrm>
            <a:off x="2018054" y="9757381"/>
            <a:ext cx="1193884" cy="11938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30B250-4FD3-6342-A166-5E0E1AC79AE7}"/>
              </a:ext>
            </a:extLst>
          </p:cNvPr>
          <p:cNvSpPr/>
          <p:nvPr/>
        </p:nvSpPr>
        <p:spPr>
          <a:xfrm>
            <a:off x="2018054" y="4192509"/>
            <a:ext cx="1193884" cy="1193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0DF1A07A-7468-C043-B673-A9A1E23D7D8E}"/>
              </a:ext>
            </a:extLst>
          </p:cNvPr>
          <p:cNvSpPr txBox="1">
            <a:spLocks/>
          </p:cNvSpPr>
          <p:nvPr/>
        </p:nvSpPr>
        <p:spPr>
          <a:xfrm>
            <a:off x="3450236" y="4731864"/>
            <a:ext cx="5560299" cy="132242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8BA56A-D01D-6449-83AB-C76D5887B626}"/>
              </a:ext>
            </a:extLst>
          </p:cNvPr>
          <p:cNvSpPr/>
          <p:nvPr/>
        </p:nvSpPr>
        <p:spPr>
          <a:xfrm>
            <a:off x="3546488" y="4085533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One</a:t>
            </a:r>
          </a:p>
        </p:txBody>
      </p:sp>
      <p:sp>
        <p:nvSpPr>
          <p:cNvPr id="67" name="Subtitle 2">
            <a:extLst>
              <a:ext uri="{FF2B5EF4-FFF2-40B4-BE49-F238E27FC236}">
                <a16:creationId xmlns:a16="http://schemas.microsoft.com/office/drawing/2014/main" id="{AE319680-3827-184A-BE4F-F98745EA6B26}"/>
              </a:ext>
            </a:extLst>
          </p:cNvPr>
          <p:cNvSpPr txBox="1">
            <a:spLocks/>
          </p:cNvSpPr>
          <p:nvPr/>
        </p:nvSpPr>
        <p:spPr>
          <a:xfrm>
            <a:off x="3450236" y="7514730"/>
            <a:ext cx="5560299" cy="132242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C10254-B851-2C41-AB38-A292203C0328}"/>
              </a:ext>
            </a:extLst>
          </p:cNvPr>
          <p:cNvSpPr/>
          <p:nvPr/>
        </p:nvSpPr>
        <p:spPr>
          <a:xfrm>
            <a:off x="3546488" y="6868399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Two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DFF140DF-338C-B84A-B36E-487DD1227B57}"/>
              </a:ext>
            </a:extLst>
          </p:cNvPr>
          <p:cNvSpPr txBox="1">
            <a:spLocks/>
          </p:cNvSpPr>
          <p:nvPr/>
        </p:nvSpPr>
        <p:spPr>
          <a:xfrm>
            <a:off x="3450236" y="10297596"/>
            <a:ext cx="5567652" cy="132242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DCD9025-062E-8B41-B8DC-5C6F24D798BB}"/>
              </a:ext>
            </a:extLst>
          </p:cNvPr>
          <p:cNvSpPr/>
          <p:nvPr/>
        </p:nvSpPr>
        <p:spPr>
          <a:xfrm>
            <a:off x="3546488" y="9651265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Tree</a:t>
            </a:r>
          </a:p>
        </p:txBody>
      </p:sp>
      <p:sp>
        <p:nvSpPr>
          <p:cNvPr id="71" name="Shape 2533">
            <a:extLst>
              <a:ext uri="{FF2B5EF4-FFF2-40B4-BE49-F238E27FC236}">
                <a16:creationId xmlns:a16="http://schemas.microsoft.com/office/drawing/2014/main" id="{BA762AE2-DA69-8841-A765-2E5C6BC3B660}"/>
              </a:ext>
            </a:extLst>
          </p:cNvPr>
          <p:cNvSpPr/>
          <p:nvPr/>
        </p:nvSpPr>
        <p:spPr>
          <a:xfrm>
            <a:off x="2401401" y="7292660"/>
            <a:ext cx="457906" cy="55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2" name="Shape 2560">
            <a:extLst>
              <a:ext uri="{FF2B5EF4-FFF2-40B4-BE49-F238E27FC236}">
                <a16:creationId xmlns:a16="http://schemas.microsoft.com/office/drawing/2014/main" id="{64623C4D-4ADD-3C40-A221-6FB63CDA5E88}"/>
              </a:ext>
            </a:extLst>
          </p:cNvPr>
          <p:cNvSpPr/>
          <p:nvPr/>
        </p:nvSpPr>
        <p:spPr>
          <a:xfrm>
            <a:off x="2343536" y="10074492"/>
            <a:ext cx="559664" cy="55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3" name="Shape 2563">
            <a:extLst>
              <a:ext uri="{FF2B5EF4-FFF2-40B4-BE49-F238E27FC236}">
                <a16:creationId xmlns:a16="http://schemas.microsoft.com/office/drawing/2014/main" id="{06B5B78E-57D7-FA40-8411-077462B8400E}"/>
              </a:ext>
            </a:extLst>
          </p:cNvPr>
          <p:cNvSpPr/>
          <p:nvPr/>
        </p:nvSpPr>
        <p:spPr>
          <a:xfrm>
            <a:off x="2343536" y="4530871"/>
            <a:ext cx="559664" cy="55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90DD2EB7-4C80-41F1-BA3B-7F076F3BA4A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7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2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2418736"/>
            <a:ext cx="24377650" cy="112972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7296" y="4120497"/>
            <a:ext cx="63600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CONCLUSÃO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8BD44B0-2DF2-4A96-848D-67D778677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310" y="10622031"/>
            <a:ext cx="7529023" cy="18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3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FF011-E557-0242-A16D-8546393C0B61}"/>
              </a:ext>
            </a:extLst>
          </p:cNvPr>
          <p:cNvGrpSpPr/>
          <p:nvPr/>
        </p:nvGrpSpPr>
        <p:grpSpPr>
          <a:xfrm>
            <a:off x="1947296" y="3605652"/>
            <a:ext cx="13752611" cy="1838284"/>
            <a:chOff x="6177438" y="4010721"/>
            <a:chExt cx="13752611" cy="1838284"/>
          </a:xfrm>
        </p:grpSpPr>
        <p:sp>
          <p:nvSpPr>
            <p:cNvPr id="9" name="TextBox 8"/>
            <p:cNvSpPr txBox="1"/>
            <p:nvPr/>
          </p:nvSpPr>
          <p:spPr>
            <a:xfrm>
              <a:off x="6177438" y="4525566"/>
              <a:ext cx="1375261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OBRIGADO PELA PRESENÇA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CB0A-8073-CF41-B4A5-10EE6A4C7A93}"/>
                </a:ext>
              </a:extLst>
            </p:cNvPr>
            <p:cNvSpPr txBox="1"/>
            <p:nvPr/>
          </p:nvSpPr>
          <p:spPr>
            <a:xfrm>
              <a:off x="6263163" y="4010721"/>
              <a:ext cx="5742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spc="30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BANDTEC – DIGITAL SCHOOL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F40DFCA-EF39-4357-BEC5-E65243C84FF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8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2842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TITULO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1925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SUBTITULO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CE22D3-B9ED-1749-B8E6-73164004FAF5}"/>
              </a:ext>
            </a:extLst>
          </p:cNvPr>
          <p:cNvGrpSpPr/>
          <p:nvPr/>
        </p:nvGrpSpPr>
        <p:grpSpPr>
          <a:xfrm>
            <a:off x="3467358" y="4023361"/>
            <a:ext cx="17350482" cy="5364479"/>
            <a:chOff x="2034798" y="3683966"/>
            <a:chExt cx="12802068" cy="7691729"/>
          </a:xfrm>
        </p:grpSpPr>
        <p:sp>
          <p:nvSpPr>
            <p:cNvPr id="832" name="Freeform 2356">
              <a:extLst>
                <a:ext uri="{FF2B5EF4-FFF2-40B4-BE49-F238E27FC236}">
                  <a16:creationId xmlns:a16="http://schemas.microsoft.com/office/drawing/2014/main" id="{53DE9A6F-254A-FA4A-B537-6C9C444C4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798" y="4555375"/>
              <a:ext cx="543571" cy="6820319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3" name="Freeform 2356">
              <a:extLst>
                <a:ext uri="{FF2B5EF4-FFF2-40B4-BE49-F238E27FC236}">
                  <a16:creationId xmlns:a16="http://schemas.microsoft.com/office/drawing/2014/main" id="{135A52F4-D56D-2F42-B303-CCCDCE9FA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032" y="5140429"/>
              <a:ext cx="551689" cy="623526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4" name="Freeform 2356">
              <a:extLst>
                <a:ext uri="{FF2B5EF4-FFF2-40B4-BE49-F238E27FC236}">
                  <a16:creationId xmlns:a16="http://schemas.microsoft.com/office/drawing/2014/main" id="{8824059D-E486-B846-BF9D-9EF42936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386" y="6590083"/>
              <a:ext cx="543571" cy="478561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5" name="Freeform 2356">
              <a:extLst>
                <a:ext uri="{FF2B5EF4-FFF2-40B4-BE49-F238E27FC236}">
                  <a16:creationId xmlns:a16="http://schemas.microsoft.com/office/drawing/2014/main" id="{D90D3936-44C2-4748-B5BC-370B16B41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100" y="4993173"/>
              <a:ext cx="552038" cy="6382521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6" name="Freeform 2356">
              <a:extLst>
                <a:ext uri="{FF2B5EF4-FFF2-40B4-BE49-F238E27FC236}">
                  <a16:creationId xmlns:a16="http://schemas.microsoft.com/office/drawing/2014/main" id="{4F1B35A8-3536-9446-9C4C-7A66FA9E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7516" y="3683966"/>
              <a:ext cx="552039" cy="7691728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7" name="Freeform 2356">
              <a:extLst>
                <a:ext uri="{FF2B5EF4-FFF2-40B4-BE49-F238E27FC236}">
                  <a16:creationId xmlns:a16="http://schemas.microsoft.com/office/drawing/2014/main" id="{193A2867-E1F5-734A-B821-7EA1CAE59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869" y="4355865"/>
              <a:ext cx="543571" cy="7019830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8" name="Freeform 2356">
              <a:extLst>
                <a:ext uri="{FF2B5EF4-FFF2-40B4-BE49-F238E27FC236}">
                  <a16:creationId xmlns:a16="http://schemas.microsoft.com/office/drawing/2014/main" id="{A783E3AE-355A-6C4A-BC20-9E83750B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9583" y="4664459"/>
              <a:ext cx="552038" cy="6688033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9" name="Freeform 2356">
              <a:extLst>
                <a:ext uri="{FF2B5EF4-FFF2-40B4-BE49-F238E27FC236}">
                  <a16:creationId xmlns:a16="http://schemas.microsoft.com/office/drawing/2014/main" id="{AE41F65D-A3DB-9E4C-BCF3-98BA590B9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1936" y="5902036"/>
              <a:ext cx="552038" cy="545045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0" name="Freeform 2356">
              <a:extLst>
                <a:ext uri="{FF2B5EF4-FFF2-40B4-BE49-F238E27FC236}">
                  <a16:creationId xmlns:a16="http://schemas.microsoft.com/office/drawing/2014/main" id="{8B2BBA8C-FF0C-F042-A2ED-2BC095DBC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352" y="5140429"/>
              <a:ext cx="543571" cy="621206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1" name="Freeform 2356">
              <a:extLst>
                <a:ext uri="{FF2B5EF4-FFF2-40B4-BE49-F238E27FC236}">
                  <a16:creationId xmlns:a16="http://schemas.microsoft.com/office/drawing/2014/main" id="{AF7B1536-E548-1742-80E2-77DBE9393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4526" y="6894576"/>
              <a:ext cx="552038" cy="445791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2" name="Freeform 2356">
              <a:extLst>
                <a:ext uri="{FF2B5EF4-FFF2-40B4-BE49-F238E27FC236}">
                  <a16:creationId xmlns:a16="http://schemas.microsoft.com/office/drawing/2014/main" id="{5A55AA4F-2E46-EF47-83FC-6DC1D389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6879" y="4206240"/>
              <a:ext cx="552038" cy="714625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3" name="Freeform 2356">
              <a:extLst>
                <a:ext uri="{FF2B5EF4-FFF2-40B4-BE49-F238E27FC236}">
                  <a16:creationId xmlns:a16="http://schemas.microsoft.com/office/drawing/2014/main" id="{9C956E3B-5F51-4D46-A333-35E7015C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3295" y="5902035"/>
              <a:ext cx="543571" cy="5450455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4484F5-5F08-9C40-8075-6E15336FB19D}"/>
              </a:ext>
            </a:extLst>
          </p:cNvPr>
          <p:cNvGrpSpPr/>
          <p:nvPr/>
        </p:nvGrpSpPr>
        <p:grpSpPr>
          <a:xfrm>
            <a:off x="2591723" y="9714174"/>
            <a:ext cx="4327238" cy="2520189"/>
            <a:chOff x="2591723" y="11164695"/>
            <a:chExt cx="4327238" cy="2520189"/>
          </a:xfrm>
        </p:grpSpPr>
        <p:sp>
          <p:nvSpPr>
            <p:cNvPr id="844" name="Subtitle 2">
              <a:extLst>
                <a:ext uri="{FF2B5EF4-FFF2-40B4-BE49-F238E27FC236}">
                  <a16:creationId xmlns:a16="http://schemas.microsoft.com/office/drawing/2014/main" id="{A048DBA1-D87B-F548-B13D-D97FE2E4AFC6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1BB54966-1137-A440-A5FB-7B17E8AFB6A4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One</a:t>
              </a:r>
            </a:p>
          </p:txBody>
        </p:sp>
      </p:grpSp>
      <p:grpSp>
        <p:nvGrpSpPr>
          <p:cNvPr id="846" name="Group 845">
            <a:extLst>
              <a:ext uri="{FF2B5EF4-FFF2-40B4-BE49-F238E27FC236}">
                <a16:creationId xmlns:a16="http://schemas.microsoft.com/office/drawing/2014/main" id="{81938726-F983-424B-8B27-669AF53EB10D}"/>
              </a:ext>
            </a:extLst>
          </p:cNvPr>
          <p:cNvGrpSpPr/>
          <p:nvPr/>
        </p:nvGrpSpPr>
        <p:grpSpPr>
          <a:xfrm>
            <a:off x="7522798" y="9714174"/>
            <a:ext cx="4327238" cy="2520189"/>
            <a:chOff x="2591723" y="11164695"/>
            <a:chExt cx="4327238" cy="2520189"/>
          </a:xfrm>
        </p:grpSpPr>
        <p:sp>
          <p:nvSpPr>
            <p:cNvPr id="847" name="Subtitle 2">
              <a:extLst>
                <a:ext uri="{FF2B5EF4-FFF2-40B4-BE49-F238E27FC236}">
                  <a16:creationId xmlns:a16="http://schemas.microsoft.com/office/drawing/2014/main" id="{AAAB2FF7-5F06-8249-A053-72032192954A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48" name="Rectangle 847">
              <a:extLst>
                <a:ext uri="{FF2B5EF4-FFF2-40B4-BE49-F238E27FC236}">
                  <a16:creationId xmlns:a16="http://schemas.microsoft.com/office/drawing/2014/main" id="{E2A966E6-386D-3B41-BC42-15DFE171A28D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Two</a:t>
              </a:r>
            </a:p>
          </p:txBody>
        </p:sp>
      </p:grpSp>
      <p:grpSp>
        <p:nvGrpSpPr>
          <p:cNvPr id="849" name="Group 848">
            <a:extLst>
              <a:ext uri="{FF2B5EF4-FFF2-40B4-BE49-F238E27FC236}">
                <a16:creationId xmlns:a16="http://schemas.microsoft.com/office/drawing/2014/main" id="{F79F1105-974D-8940-B26C-13184AFF7D2C}"/>
              </a:ext>
            </a:extLst>
          </p:cNvPr>
          <p:cNvGrpSpPr/>
          <p:nvPr/>
        </p:nvGrpSpPr>
        <p:grpSpPr>
          <a:xfrm>
            <a:off x="12434927" y="9714174"/>
            <a:ext cx="4327238" cy="2520189"/>
            <a:chOff x="2591723" y="11164695"/>
            <a:chExt cx="4327238" cy="2520189"/>
          </a:xfrm>
        </p:grpSpPr>
        <p:sp>
          <p:nvSpPr>
            <p:cNvPr id="850" name="Subtitle 2">
              <a:extLst>
                <a:ext uri="{FF2B5EF4-FFF2-40B4-BE49-F238E27FC236}">
                  <a16:creationId xmlns:a16="http://schemas.microsoft.com/office/drawing/2014/main" id="{9B6F1967-E308-D742-8951-9E4A0DF8B556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F7902891-4130-2A46-9EDD-62906283EEB5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Three</a:t>
              </a:r>
            </a:p>
          </p:txBody>
        </p:sp>
      </p:grp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FA5B70ED-342F-374D-B3E6-4D11263A3A86}"/>
              </a:ext>
            </a:extLst>
          </p:cNvPr>
          <p:cNvGrpSpPr/>
          <p:nvPr/>
        </p:nvGrpSpPr>
        <p:grpSpPr>
          <a:xfrm>
            <a:off x="17347056" y="9714174"/>
            <a:ext cx="4327238" cy="2520189"/>
            <a:chOff x="2591723" y="11164695"/>
            <a:chExt cx="4327238" cy="2520189"/>
          </a:xfrm>
        </p:grpSpPr>
        <p:sp>
          <p:nvSpPr>
            <p:cNvPr id="853" name="Subtitle 2">
              <a:extLst>
                <a:ext uri="{FF2B5EF4-FFF2-40B4-BE49-F238E27FC236}">
                  <a16:creationId xmlns:a16="http://schemas.microsoft.com/office/drawing/2014/main" id="{18006B9E-6DBD-8A43-834A-2214D2F62502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507D33E2-5555-5C4A-99DA-01253A3BFADF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Four</a:t>
              </a:r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171C74DE-B900-459E-96C0-720D33550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6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4519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Grupo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507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SECURIT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4454013"/>
            <a:ext cx="24377650" cy="9261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6A547C17-40E9-4FAD-A78D-F314607D79DD}"/>
              </a:ext>
            </a:extLst>
          </p:cNvPr>
          <p:cNvSpPr txBox="1"/>
          <p:nvPr/>
        </p:nvSpPr>
        <p:spPr>
          <a:xfrm>
            <a:off x="2018054" y="5980837"/>
            <a:ext cx="3206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Fernanda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Esteves</a:t>
            </a:r>
          </a:p>
        </p:txBody>
      </p:sp>
      <p:sp>
        <p:nvSpPr>
          <p:cNvPr id="25" name="TextBox 32">
            <a:extLst>
              <a:ext uri="{FF2B5EF4-FFF2-40B4-BE49-F238E27FC236}">
                <a16:creationId xmlns:a16="http://schemas.microsoft.com/office/drawing/2014/main" id="{D7A993E9-133F-4076-960D-B9930CA02B54}"/>
              </a:ext>
            </a:extLst>
          </p:cNvPr>
          <p:cNvSpPr txBox="1"/>
          <p:nvPr/>
        </p:nvSpPr>
        <p:spPr>
          <a:xfrm>
            <a:off x="2018053" y="9006861"/>
            <a:ext cx="30027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Matheus</a:t>
            </a:r>
          </a:p>
          <a:p>
            <a:r>
              <a:rPr lang="pt-BR" sz="5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Huk</a:t>
            </a:r>
            <a:r>
              <a:rPr lang="pt-BR" sz="5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AC0D6B66-155C-462F-AAF2-8DB5958A88E5}"/>
              </a:ext>
            </a:extLst>
          </p:cNvPr>
          <p:cNvSpPr txBox="1"/>
          <p:nvPr/>
        </p:nvSpPr>
        <p:spPr>
          <a:xfrm>
            <a:off x="9869112" y="5980837"/>
            <a:ext cx="3337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Raissa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Domingos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82040304-B8A0-49C6-9BA0-3654A4DFDD37}"/>
              </a:ext>
            </a:extLst>
          </p:cNvPr>
          <p:cNvSpPr txBox="1"/>
          <p:nvPr/>
        </p:nvSpPr>
        <p:spPr>
          <a:xfrm>
            <a:off x="9869112" y="9006884"/>
            <a:ext cx="25894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Victor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Da Silva</a:t>
            </a: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7C94D40A-2EF0-4EB5-A918-DB01073AC00B}"/>
              </a:ext>
            </a:extLst>
          </p:cNvPr>
          <p:cNvSpPr txBox="1"/>
          <p:nvPr/>
        </p:nvSpPr>
        <p:spPr>
          <a:xfrm>
            <a:off x="18010222" y="5980837"/>
            <a:ext cx="3215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Oscar</a:t>
            </a:r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Althausen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7D6265-0917-46B8-8989-31795AC3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2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35048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Contexto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7691718"/>
            <a:ext cx="24377650" cy="60242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533">
            <a:extLst>
              <a:ext uri="{FF2B5EF4-FFF2-40B4-BE49-F238E27FC236}">
                <a16:creationId xmlns:a16="http://schemas.microsoft.com/office/drawing/2014/main" id="{C5B10D02-9ECB-7C4A-B252-C2C91CA7C846}"/>
              </a:ext>
            </a:extLst>
          </p:cNvPr>
          <p:cNvSpPr/>
          <p:nvPr/>
        </p:nvSpPr>
        <p:spPr>
          <a:xfrm>
            <a:off x="6782697" y="1467334"/>
            <a:ext cx="1117486" cy="136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pt-BR"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AB30E08-91A1-7042-BEFF-C85F65E65328}"/>
              </a:ext>
            </a:extLst>
          </p:cNvPr>
          <p:cNvSpPr txBox="1">
            <a:spLocks/>
          </p:cNvSpPr>
          <p:nvPr/>
        </p:nvSpPr>
        <p:spPr>
          <a:xfrm>
            <a:off x="1869440" y="3653110"/>
            <a:ext cx="20638770" cy="6833678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Problemas causados devido a falhas, intermitências de sistemas podem ocasionar não só prejuízo financeiros mas também persa de clientes, receita, reputação e até mesmo valor de mercado.</a:t>
            </a:r>
          </a:p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 perda de dados gerou um custo de, em média, US$ 914.000 em 2016.</a:t>
            </a:r>
          </a:p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Uma pesquisa realizada em 2018 pela </a:t>
            </a:r>
            <a:r>
              <a:rPr lang="pt-BR" sz="4000" dirty="0" err="1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Tricentis</a:t>
            </a:r>
            <a:r>
              <a:rPr lang="pt-BR" sz="40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, identificou 606 falhas em sistema de 314 companhias, que impactaram 3,7 bilhões de pessoas e resultaram em US$ 1,7 trilhões em perdas financeiras.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D807943-A8FB-46F7-9DED-60DD66C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28C5B4F-8123-46C7-BF0F-8DD0750132BA}"/>
              </a:ext>
            </a:extLst>
          </p:cNvPr>
          <p:cNvSpPr/>
          <p:nvPr/>
        </p:nvSpPr>
        <p:spPr>
          <a:xfrm>
            <a:off x="2407323" y="11178064"/>
            <a:ext cx="105637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spc="300" dirty="0">
                <a:solidFill>
                  <a:schemeClr val="bg1"/>
                </a:solidFill>
                <a:latin typeface="Lato Black"/>
                <a:ea typeface="Montserrat Light" charset="0"/>
                <a:cs typeface="Montserrat Light" charset="0"/>
              </a:rPr>
              <a:t>Quanto vale sua segurança?“</a:t>
            </a:r>
          </a:p>
        </p:txBody>
      </p:sp>
    </p:spTree>
    <p:extLst>
      <p:ext uri="{BB962C8B-B14F-4D97-AF65-F5344CB8AC3E}">
        <p14:creationId xmlns:p14="http://schemas.microsoft.com/office/powerpoint/2010/main" val="3511279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5272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Proto Persona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1507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latin typeface="Lato" charset="0"/>
                <a:ea typeface="Lato" charset="0"/>
                <a:cs typeface="Lato" charset="0"/>
              </a:rPr>
              <a:t>SECURIT</a:t>
            </a: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2BBC6A18-D11A-894F-BFDE-C9D081FD6E86}"/>
              </a:ext>
            </a:extLst>
          </p:cNvPr>
          <p:cNvSpPr/>
          <p:nvPr/>
        </p:nvSpPr>
        <p:spPr>
          <a:xfrm>
            <a:off x="0" y="4306379"/>
            <a:ext cx="5616198" cy="7950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7" name="Rectangle 578">
            <a:extLst>
              <a:ext uri="{FF2B5EF4-FFF2-40B4-BE49-F238E27FC236}">
                <a16:creationId xmlns:a16="http://schemas.microsoft.com/office/drawing/2014/main" id="{3C206090-567F-4744-A0F7-23AE3EEE449F}"/>
              </a:ext>
            </a:extLst>
          </p:cNvPr>
          <p:cNvSpPr/>
          <p:nvPr/>
        </p:nvSpPr>
        <p:spPr>
          <a:xfrm>
            <a:off x="1176453" y="5082172"/>
            <a:ext cx="3178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QUEM</a:t>
            </a:r>
            <a:endParaRPr lang="pt-BR" sz="4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C56ACE-91F4-44D2-A691-D77D39EDB280}"/>
              </a:ext>
            </a:extLst>
          </p:cNvPr>
          <p:cNvSpPr txBox="1"/>
          <p:nvPr/>
        </p:nvSpPr>
        <p:spPr>
          <a:xfrm>
            <a:off x="1176453" y="6249769"/>
            <a:ext cx="4439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rPr>
              <a:t>José Ribeiro</a:t>
            </a:r>
          </a:p>
        </p:txBody>
      </p:sp>
      <p:sp>
        <p:nvSpPr>
          <p:cNvPr id="589" name="Rectangle 571">
            <a:extLst>
              <a:ext uri="{FF2B5EF4-FFF2-40B4-BE49-F238E27FC236}">
                <a16:creationId xmlns:a16="http://schemas.microsoft.com/office/drawing/2014/main" id="{938D332C-9CD5-49AF-8DD8-CF0A80D348C3}"/>
              </a:ext>
            </a:extLst>
          </p:cNvPr>
          <p:cNvSpPr/>
          <p:nvPr/>
        </p:nvSpPr>
        <p:spPr>
          <a:xfrm>
            <a:off x="6880856" y="3479062"/>
            <a:ext cx="7766688" cy="8778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0" name="Rectangle 578">
            <a:extLst>
              <a:ext uri="{FF2B5EF4-FFF2-40B4-BE49-F238E27FC236}">
                <a16:creationId xmlns:a16="http://schemas.microsoft.com/office/drawing/2014/main" id="{EB75B3D2-6D5F-4C4D-8325-5EBF3911DFFA}"/>
              </a:ext>
            </a:extLst>
          </p:cNvPr>
          <p:cNvSpPr/>
          <p:nvPr/>
        </p:nvSpPr>
        <p:spPr>
          <a:xfrm>
            <a:off x="8127618" y="5082172"/>
            <a:ext cx="48504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INFORMAÇÕES </a:t>
            </a:r>
            <a:endParaRPr lang="pt-BR" sz="4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1" name="CaixaDeTexto 590">
            <a:extLst>
              <a:ext uri="{FF2B5EF4-FFF2-40B4-BE49-F238E27FC236}">
                <a16:creationId xmlns:a16="http://schemas.microsoft.com/office/drawing/2014/main" id="{23756A18-2188-4DA6-B95C-098C6DFE213D}"/>
              </a:ext>
            </a:extLst>
          </p:cNvPr>
          <p:cNvSpPr txBox="1"/>
          <p:nvPr/>
        </p:nvSpPr>
        <p:spPr>
          <a:xfrm>
            <a:off x="7718642" y="6249769"/>
            <a:ext cx="64273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Responsável pela segurança da informação de uma empresa de TI;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Lida com informações de alto sigilo;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Antenado em tecnologia.</a:t>
            </a:r>
          </a:p>
        </p:txBody>
      </p:sp>
      <p:sp>
        <p:nvSpPr>
          <p:cNvPr id="592" name="Rectangle 571">
            <a:extLst>
              <a:ext uri="{FF2B5EF4-FFF2-40B4-BE49-F238E27FC236}">
                <a16:creationId xmlns:a16="http://schemas.microsoft.com/office/drawing/2014/main" id="{CB03D55A-1B0F-42EE-AD3E-405C18D47397}"/>
              </a:ext>
            </a:extLst>
          </p:cNvPr>
          <p:cNvSpPr/>
          <p:nvPr/>
        </p:nvSpPr>
        <p:spPr>
          <a:xfrm>
            <a:off x="15912202" y="723900"/>
            <a:ext cx="8465448" cy="11533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3" name="Rectangle 578">
            <a:extLst>
              <a:ext uri="{FF2B5EF4-FFF2-40B4-BE49-F238E27FC236}">
                <a16:creationId xmlns:a16="http://schemas.microsoft.com/office/drawing/2014/main" id="{39ACFF38-F685-4DF5-A6B3-C3C85066D176}"/>
              </a:ext>
            </a:extLst>
          </p:cNvPr>
          <p:cNvSpPr/>
          <p:nvPr/>
        </p:nvSpPr>
        <p:spPr>
          <a:xfrm>
            <a:off x="16924327" y="2068148"/>
            <a:ext cx="74231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DORES E NECESSIDADES</a:t>
            </a:r>
            <a:endParaRPr lang="pt-BR" sz="44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95" name="Picture 4" descr="Resultado de imagem para photo of male user">
            <a:extLst>
              <a:ext uri="{FF2B5EF4-FFF2-40B4-BE49-F238E27FC236}">
                <a16:creationId xmlns:a16="http://schemas.microsoft.com/office/drawing/2014/main" id="{DA69B2F2-FCBD-4433-9FF3-4C054FAB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58" y="7551573"/>
            <a:ext cx="3389502" cy="334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6" name="CaixaDeTexto 595">
            <a:extLst>
              <a:ext uri="{FF2B5EF4-FFF2-40B4-BE49-F238E27FC236}">
                <a16:creationId xmlns:a16="http://schemas.microsoft.com/office/drawing/2014/main" id="{10FBF1F5-A979-438F-9E1C-82EC51810777}"/>
              </a:ext>
            </a:extLst>
          </p:cNvPr>
          <p:cNvSpPr txBox="1"/>
          <p:nvPr/>
        </p:nvSpPr>
        <p:spPr>
          <a:xfrm>
            <a:off x="16721800" y="4107326"/>
            <a:ext cx="711677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Já sofreu com as consequências do vazamento de dados em sua empresa devido a falhas de sistemas de segurança;</a:t>
            </a:r>
          </a:p>
          <a:p>
            <a:r>
              <a: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Quer focar em monitorar sua empresa e não em se preocupar se os sistemas estão funcionando;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Necessita de praticidade e rapidez em seu dia a dia;</a:t>
            </a:r>
          </a:p>
        </p:txBody>
      </p:sp>
      <p:pic>
        <p:nvPicPr>
          <p:cNvPr id="598" name="Google Shape;640;p102">
            <a:extLst>
              <a:ext uri="{FF2B5EF4-FFF2-40B4-BE49-F238E27FC236}">
                <a16:creationId xmlns:a16="http://schemas.microsoft.com/office/drawing/2014/main" id="{321D966C-D6D5-41F9-B7DE-9FA7C3F5E0F3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583824" flipH="1">
            <a:off x="5088530" y="7274604"/>
            <a:ext cx="2182983" cy="18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640;p102">
            <a:extLst>
              <a:ext uri="{FF2B5EF4-FFF2-40B4-BE49-F238E27FC236}">
                <a16:creationId xmlns:a16="http://schemas.microsoft.com/office/drawing/2014/main" id="{CA75E475-21A5-4EF8-BC54-43333E9A207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9350" flipH="1">
            <a:off x="14188381" y="5861028"/>
            <a:ext cx="2182983" cy="18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4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262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StoryBoard</a:t>
            </a:r>
            <a:endParaRPr lang="pt-BR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7160044"/>
            <a:ext cx="24377650" cy="6555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1E01236A-C121-4F00-B188-C2F4C43DBD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b="50145"/>
          <a:stretch/>
        </p:blipFill>
        <p:spPr>
          <a:xfrm>
            <a:off x="18141520" y="4381500"/>
            <a:ext cx="5899015" cy="7437004"/>
          </a:xfrm>
          <a:prstGeom prst="rect">
            <a:avLst/>
          </a:prstGeom>
        </p:spPr>
      </p:pic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17011BC7-973B-4C84-BBBB-A5B426706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67" b="50000"/>
          <a:stretch/>
        </p:blipFill>
        <p:spPr>
          <a:xfrm>
            <a:off x="454643" y="4518385"/>
            <a:ext cx="5716821" cy="7178594"/>
          </a:xfrm>
          <a:prstGeom prst="rect">
            <a:avLst/>
          </a:prstGeom>
        </p:spPr>
      </p:pic>
      <p:pic>
        <p:nvPicPr>
          <p:cNvPr id="9" name="Imagem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94F49C1D-683E-4621-B89A-38453D4173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6" r="50000" b="50000"/>
          <a:stretch/>
        </p:blipFill>
        <p:spPr>
          <a:xfrm>
            <a:off x="6261207" y="4460780"/>
            <a:ext cx="5716822" cy="7357724"/>
          </a:xfrm>
          <a:prstGeom prst="rect">
            <a:avLst/>
          </a:prstGeom>
        </p:spPr>
      </p:pic>
      <p:pic>
        <p:nvPicPr>
          <p:cNvPr id="11" name="Imagem 10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BE7F226-AFD8-4015-815A-6BEE31B746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4429" b="50000"/>
          <a:stretch/>
        </p:blipFill>
        <p:spPr>
          <a:xfrm>
            <a:off x="12188825" y="4389179"/>
            <a:ext cx="5741899" cy="74370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D94C34-8BFA-400D-A2E0-8846B2571B5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2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262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StoryBoard</a:t>
            </a:r>
            <a:endParaRPr lang="pt-BR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7160044"/>
            <a:ext cx="24377650" cy="6555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8A22425-E87B-4552-9CFF-2AA469DB5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48696" r="50269" b="266"/>
          <a:stretch/>
        </p:blipFill>
        <p:spPr>
          <a:xfrm>
            <a:off x="6446924" y="4628039"/>
            <a:ext cx="5741901" cy="7190791"/>
          </a:xfrm>
          <a:prstGeom prst="rect">
            <a:avLst/>
          </a:prstGeom>
        </p:spPr>
      </p:pic>
      <p:pic>
        <p:nvPicPr>
          <p:cNvPr id="13" name="Imagem 1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2BCB87B-D100-4067-A71B-35EDC33C63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4887"/>
          <a:stretch/>
        </p:blipFill>
        <p:spPr>
          <a:xfrm>
            <a:off x="422825" y="4592753"/>
            <a:ext cx="5741901" cy="7196234"/>
          </a:xfrm>
          <a:prstGeom prst="rect">
            <a:avLst/>
          </a:prstGeom>
        </p:spPr>
      </p:pic>
      <p:pic>
        <p:nvPicPr>
          <p:cNvPr id="14" name="Imagem 13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74E3057-A94A-4B30-BB2E-2E88E9D861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1" t="50000"/>
          <a:stretch/>
        </p:blipFill>
        <p:spPr>
          <a:xfrm>
            <a:off x="12748860" y="4628038"/>
            <a:ext cx="5391570" cy="7190792"/>
          </a:xfrm>
          <a:prstGeom prst="rect">
            <a:avLst/>
          </a:prstGeom>
        </p:spPr>
      </p:pic>
      <p:pic>
        <p:nvPicPr>
          <p:cNvPr id="15" name="Imagem 1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135D5AB-527F-49BA-B913-6BF559EC0C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4839"/>
          <a:stretch/>
        </p:blipFill>
        <p:spPr>
          <a:xfrm>
            <a:off x="18563255" y="4628038"/>
            <a:ext cx="5391570" cy="71907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479B8A-2460-41D0-B499-29776ADF8BF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0">
            <a:extLst>
              <a:ext uri="{FF2B5EF4-FFF2-40B4-BE49-F238E27FC236}">
                <a16:creationId xmlns:a16="http://schemas.microsoft.com/office/drawing/2014/main" id="{F292922C-28D6-4CD2-80C8-E9FE1218BC47}"/>
              </a:ext>
            </a:extLst>
          </p:cNvPr>
          <p:cNvSpPr/>
          <p:nvPr/>
        </p:nvSpPr>
        <p:spPr>
          <a:xfrm>
            <a:off x="13953067" y="0"/>
            <a:ext cx="10424581" cy="12067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72918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Objetivo do Projeto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BA1D20-A3F6-904D-B018-AC697E97D584}"/>
              </a:ext>
            </a:extLst>
          </p:cNvPr>
          <p:cNvSpPr/>
          <p:nvPr/>
        </p:nvSpPr>
        <p:spPr>
          <a:xfrm>
            <a:off x="1990617" y="4186497"/>
            <a:ext cx="853912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O que nosso projeto </a:t>
            </a:r>
          </a:p>
          <a:p>
            <a:r>
              <a:rPr lang="pt-BR" sz="44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planeja realizar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BE42B64-255B-5F49-97C1-8548C02F0986}"/>
              </a:ext>
            </a:extLst>
          </p:cNvPr>
          <p:cNvSpPr txBox="1">
            <a:spLocks/>
          </p:cNvSpPr>
          <p:nvPr/>
        </p:nvSpPr>
        <p:spPr>
          <a:xfrm>
            <a:off x="14815910" y="6311563"/>
            <a:ext cx="7928985" cy="458351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Ponto 1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Ponto 2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Ponto 3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A133A-DA23-944B-A14C-6548A74B86F0}"/>
              </a:ext>
            </a:extLst>
          </p:cNvPr>
          <p:cNvSpPr/>
          <p:nvPr/>
        </p:nvSpPr>
        <p:spPr>
          <a:xfrm>
            <a:off x="14815910" y="4186497"/>
            <a:ext cx="85391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accent3">
                    <a:lumMod val="50000"/>
                  </a:schemeClr>
                </a:solidFill>
                <a:latin typeface="Lato Black"/>
                <a:ea typeface="Montserrat" charset="0"/>
                <a:cs typeface="Montserrat" charset="0"/>
              </a:rPr>
              <a:t>Como nosso sistema</a:t>
            </a:r>
          </a:p>
          <a:p>
            <a:r>
              <a:rPr lang="pt-BR" sz="4400" b="1" dirty="0">
                <a:solidFill>
                  <a:schemeClr val="accent3">
                    <a:lumMod val="50000"/>
                  </a:schemeClr>
                </a:solidFill>
                <a:latin typeface="Lato Black"/>
                <a:ea typeface="Montserrat" charset="0"/>
                <a:cs typeface="Montserrat" charset="0"/>
              </a:rPr>
              <a:t>garante segurança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85138A7-EAFD-45B5-859E-00C632693077}"/>
              </a:ext>
            </a:extLst>
          </p:cNvPr>
          <p:cNvSpPr txBox="1">
            <a:spLocks/>
          </p:cNvSpPr>
          <p:nvPr/>
        </p:nvSpPr>
        <p:spPr>
          <a:xfrm>
            <a:off x="1990617" y="6340854"/>
            <a:ext cx="8182084" cy="458351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Ponto 1</a:t>
            </a:r>
          </a:p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Ponto 2</a:t>
            </a:r>
          </a:p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Ponto 3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E329CB3-2263-47FA-B74D-6923FD7E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1"/>
            <a:ext cx="24377650" cy="3716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474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User</a:t>
            </a:r>
            <a:r>
              <a:rPr lang="pt-BR" sz="6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 Stories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BF9FE9C-C4B2-4B35-A66B-4A5B8E56D7EE}"/>
              </a:ext>
            </a:extLst>
          </p:cNvPr>
          <p:cNvSpPr/>
          <p:nvPr/>
        </p:nvSpPr>
        <p:spPr>
          <a:xfrm>
            <a:off x="2034799" y="5253299"/>
            <a:ext cx="19429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8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#1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CE044B-FA49-4983-9B6C-8B1FA8A95D49}"/>
              </a:ext>
            </a:extLst>
          </p:cNvPr>
          <p:cNvSpPr txBox="1">
            <a:spLocks/>
          </p:cNvSpPr>
          <p:nvPr/>
        </p:nvSpPr>
        <p:spPr>
          <a:xfrm>
            <a:off x="2034798" y="6858000"/>
            <a:ext cx="8182084" cy="422033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latin typeface="Montserrat Bold"/>
                <a:ea typeface="Source Sans Pro" panose="020B0503030403020204" pitchFamily="34" charset="0"/>
              </a:rPr>
              <a:t>Enquanto </a:t>
            </a:r>
            <a:r>
              <a:rPr lang="pt-BR" sz="4000" b="1" dirty="0">
                <a:solidFill>
                  <a:schemeClr val="accent1"/>
                </a:solidFill>
                <a:latin typeface="Montserrat Bold"/>
                <a:ea typeface="Source Sans Pro" panose="020B0503030403020204" pitchFamily="34" charset="0"/>
              </a:rPr>
              <a:t>gerente de infraestrutura</a:t>
            </a:r>
            <a:r>
              <a:rPr lang="pt-BR" sz="4000" b="1" dirty="0">
                <a:latin typeface="Montserrat Bold"/>
                <a:ea typeface="Source Sans Pro" panose="020B0503030403020204" pitchFamily="34" charset="0"/>
              </a:rPr>
              <a:t> </a:t>
            </a:r>
            <a:r>
              <a:rPr lang="pt-BR" sz="4000" dirty="0">
                <a:latin typeface="Montserrat Bold"/>
                <a:ea typeface="Source Sans Pro" panose="020B0503030403020204" pitchFamily="34" charset="0"/>
              </a:rPr>
              <a:t>do prédio, preciso me assegurar acerca da segurança dos funcionários e das informações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940AFE4-7FBC-4310-9A3D-42D6651A1FA8}"/>
              </a:ext>
            </a:extLst>
          </p:cNvPr>
          <p:cNvSpPr/>
          <p:nvPr/>
        </p:nvSpPr>
        <p:spPr>
          <a:xfrm>
            <a:off x="13395974" y="5247548"/>
            <a:ext cx="19429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8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#2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46E6A2-8631-46B9-B6D5-7E29134C5BA9}"/>
              </a:ext>
            </a:extLst>
          </p:cNvPr>
          <p:cNvSpPr txBox="1">
            <a:spLocks/>
          </p:cNvSpPr>
          <p:nvPr/>
        </p:nvSpPr>
        <p:spPr>
          <a:xfrm>
            <a:off x="13395973" y="6852249"/>
            <a:ext cx="8182084" cy="422033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latin typeface="Montserrat Bold"/>
              </a:rPr>
              <a:t>Eu como </a:t>
            </a:r>
            <a:r>
              <a:rPr lang="pt-BR" sz="4000" b="1" dirty="0">
                <a:solidFill>
                  <a:schemeClr val="accent2">
                    <a:lumMod val="75000"/>
                  </a:schemeClr>
                </a:solidFill>
                <a:latin typeface="Montserrat Bold"/>
              </a:rPr>
              <a:t>gestor do prédio </a:t>
            </a:r>
            <a:r>
              <a:rPr lang="pt-BR" sz="4000" dirty="0">
                <a:latin typeface="Montserrat Bold"/>
              </a:rPr>
              <a:t>quero me sentir seguro e não perder tempo pensando se os sistemas então ativos.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dirty="0">
              <a:solidFill>
                <a:schemeClr val="tx1"/>
              </a:solidFill>
              <a:latin typeface="Montserrat Bold"/>
              <a:ea typeface="Montserrat Light" charset="0"/>
              <a:cs typeface="Montserrat Light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1786F52-C6FE-4F6B-B07B-7187E20AF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15" name="Google Shape;435;p77">
            <a:extLst>
              <a:ext uri="{FF2B5EF4-FFF2-40B4-BE49-F238E27FC236}">
                <a16:creationId xmlns:a16="http://schemas.microsoft.com/office/drawing/2014/main" id="{BE5C1BA5-EFD5-4C97-AE37-BE12AE91F01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48"/>
          <a:stretch/>
        </p:blipFill>
        <p:spPr>
          <a:xfrm rot="5400000">
            <a:off x="11499548" y="-2427300"/>
            <a:ext cx="1378554" cy="130599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F0D216E-11E5-47D7-A6CB-110E97A82EC3}"/>
              </a:ext>
            </a:extLst>
          </p:cNvPr>
          <p:cNvSpPr/>
          <p:nvPr/>
        </p:nvSpPr>
        <p:spPr>
          <a:xfrm>
            <a:off x="0" y="3413386"/>
            <a:ext cx="24377650" cy="45620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3282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4">
      <a:dk1>
        <a:srgbClr val="737572"/>
      </a:dk1>
      <a:lt1>
        <a:srgbClr val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56278</TotalTime>
  <Words>559</Words>
  <Application>Microsoft Office PowerPoint</Application>
  <PresentationFormat>Personalizar</PresentationFormat>
  <Paragraphs>126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Arial</vt:lpstr>
      <vt:lpstr>Lato</vt:lpstr>
      <vt:lpstr>Lato Black</vt:lpstr>
      <vt:lpstr>Lato Light</vt:lpstr>
      <vt:lpstr>Montserrat</vt:lpstr>
      <vt:lpstr>Montserrat Bold</vt:lpstr>
      <vt:lpstr>Montserrat Hairline</vt:lpstr>
      <vt:lpstr>Montserrat Light</vt:lpstr>
      <vt:lpstr>Default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Fernanda Esteves</dc:creator>
  <cp:keywords/>
  <dc:description/>
  <cp:lastModifiedBy>Fernanda Esteves</cp:lastModifiedBy>
  <cp:revision>9335</cp:revision>
  <dcterms:created xsi:type="dcterms:W3CDTF">2014-11-12T21:47:38Z</dcterms:created>
  <dcterms:modified xsi:type="dcterms:W3CDTF">2019-10-07T04:36:27Z</dcterms:modified>
  <cp:category/>
</cp:coreProperties>
</file>